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4" r:id="rId3"/>
    <p:sldId id="258" r:id="rId4"/>
    <p:sldId id="257" r:id="rId5"/>
    <p:sldId id="260" r:id="rId6"/>
    <p:sldId id="265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E9AF2"/>
    <a:srgbClr val="A4D2FE"/>
    <a:srgbClr val="BFC9CC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897" autoAdjust="0"/>
    <p:restoredTop sz="94660"/>
  </p:normalViewPr>
  <p:slideViewPr>
    <p:cSldViewPr snapToGrid="0">
      <p:cViewPr varScale="1">
        <p:scale>
          <a:sx n="71" d="100"/>
          <a:sy n="71" d="100"/>
        </p:scale>
        <p:origin x="13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E2DDB-7D80-43A7-8AF8-25A84883A06C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EE6AC-DC2A-40FB-BE85-3401BAB4A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0481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E2DDB-7D80-43A7-8AF8-25A84883A06C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EE6AC-DC2A-40FB-BE85-3401BAB4A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0968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E2DDB-7D80-43A7-8AF8-25A84883A06C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EE6AC-DC2A-40FB-BE85-3401BAB4A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37541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E2DDB-7D80-43A7-8AF8-25A84883A06C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EE6AC-DC2A-40FB-BE85-3401BAB4A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1338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E2DDB-7D80-43A7-8AF8-25A84883A06C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EE6AC-DC2A-40FB-BE85-3401BAB4A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9245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E2DDB-7D80-43A7-8AF8-25A84883A06C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EE6AC-DC2A-40FB-BE85-3401BAB4A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6691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E2DDB-7D80-43A7-8AF8-25A84883A06C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EE6AC-DC2A-40FB-BE85-3401BAB4A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6874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E2DDB-7D80-43A7-8AF8-25A84883A06C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EE6AC-DC2A-40FB-BE85-3401BAB4A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7874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E2DDB-7D80-43A7-8AF8-25A84883A06C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EE6AC-DC2A-40FB-BE85-3401BAB4A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6038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E2DDB-7D80-43A7-8AF8-25A84883A06C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EE6AC-DC2A-40FB-BE85-3401BAB4A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7123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E2DDB-7D80-43A7-8AF8-25A84883A06C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EE6AC-DC2A-40FB-BE85-3401BAB4A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107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5E2DDB-7D80-43A7-8AF8-25A84883A06C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2EE6AC-DC2A-40FB-BE85-3401BAB4A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467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68158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8612" y="0"/>
            <a:ext cx="1425387" cy="1425387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402762" cy="1425387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1393270" y="51582"/>
            <a:ext cx="611841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ХЕРСОНСЬКИЙ ДЕРЖАВНИЙ УНІВЕРСИТЕТ</a:t>
            </a:r>
            <a:br>
              <a:rPr lang="uk-UA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uk-UA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Факультет біології, географії </a:t>
            </a:r>
            <a:r>
              <a:rPr lang="uk-UA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та екології</a:t>
            </a:r>
            <a:r>
              <a:rPr lang="uk-UA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uk-UA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uk-UA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Кафедра географії та екології</a:t>
            </a:r>
            <a:endParaRPr lang="ru-RU" sz="2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62294" y="2765107"/>
            <a:ext cx="581941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dirty="0"/>
              <a:t>Дисципл</a:t>
            </a:r>
            <a:r>
              <a:rPr lang="uk-UA" sz="3200" dirty="0"/>
              <a:t>іна вільного вибору</a:t>
            </a:r>
          </a:p>
          <a:p>
            <a:pPr algn="ctr"/>
            <a:r>
              <a:rPr lang="uk-UA" sz="3200" b="1" dirty="0" smtClean="0"/>
              <a:t>«ГЕОГРАФІЧНЕ КРАЄЗНАВСТВО»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3424171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t2.depositphotos.com/1954507/6163/v/950/deposi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63538"/>
            <a:ext cx="9144000" cy="6921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84095" y="676051"/>
            <a:ext cx="8175812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k-UA" sz="2000" b="1" dirty="0" smtClean="0"/>
              <a:t>«Краєзнавство – всебічне вивчення частини країни (області, району, міста тощо) переважно місцевим населенням. </a:t>
            </a:r>
          </a:p>
          <a:p>
            <a:pPr algn="just">
              <a:lnSpc>
                <a:spcPct val="150000"/>
              </a:lnSpc>
            </a:pPr>
            <a:r>
              <a:rPr lang="uk-UA" sz="2000" b="1" dirty="0" smtClean="0"/>
              <a:t>Основним завданням краєзнавства є вивчення природи, населення, </a:t>
            </a:r>
            <a:r>
              <a:rPr lang="uk-UA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господарства</a:t>
            </a:r>
            <a:r>
              <a:rPr lang="uk-UA" sz="2000" b="1" dirty="0" smtClean="0"/>
              <a:t>, історії та культури рідного краю з пізнавальною, науковою, навчальною, виховною і практичною метою» (Українська Радянська енциклопедія). </a:t>
            </a:r>
          </a:p>
          <a:p>
            <a:pPr algn="just">
              <a:lnSpc>
                <a:spcPct val="150000"/>
              </a:lnSpc>
            </a:pPr>
            <a:r>
              <a:rPr lang="uk-UA" sz="2000" b="1" dirty="0" smtClean="0"/>
              <a:t>Українське національне краєзнавство поділяється на три основні складові, а саме: географічне, історичне, соціальне. Кожна з цих частин, відповідно має свій об’єкт вивчення: географічне краєзнавство – об’єктом свого вивчення має природу, населення і господарство України. </a:t>
            </a:r>
            <a:endParaRPr lang="uk-UA" sz="2000" b="1" dirty="0"/>
          </a:p>
        </p:txBody>
      </p:sp>
    </p:spTree>
    <p:extLst>
      <p:ext uri="{BB962C8B-B14F-4D97-AF65-F5344CB8AC3E}">
        <p14:creationId xmlns:p14="http://schemas.microsoft.com/office/powerpoint/2010/main" val="208172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st2.depositphotos.com/1954507/6163/v/950/deposi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82422" y="145539"/>
            <a:ext cx="8773319" cy="2680862"/>
          </a:xfrm>
          <a:prstGeom prst="rect">
            <a:avLst/>
          </a:prstGeom>
          <a:noFill/>
          <a:effectLst>
            <a:softEdge rad="63500"/>
          </a:effectLst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k-UA" sz="2000" b="1" dirty="0" smtClean="0"/>
              <a:t>Мета курсу </a:t>
            </a:r>
            <a:r>
              <a:rPr lang="uk-UA" sz="2000" dirty="0" smtClean="0"/>
              <a:t>– </a:t>
            </a:r>
            <a:r>
              <a:rPr lang="uk-UA" b="1" dirty="0" smtClean="0"/>
              <a:t>розглянути сутність та теоретико-методологічні засади географічного краєзнавства, взяємозв'язок з іншими дисциплінами; формування у студентів фахового розуміння геопросторових особливостей географічного краєзнав</a:t>
            </a:r>
            <a:r>
              <a:rPr lang="ru-RU" b="1" dirty="0" smtClean="0"/>
              <a:t>ства</a:t>
            </a:r>
            <a:r>
              <a:rPr lang="ru-RU" b="1" dirty="0"/>
              <a:t>; </a:t>
            </a:r>
            <a:r>
              <a:rPr lang="en-GB" b="1" dirty="0" smtClean="0"/>
              <a:t>c</a:t>
            </a:r>
            <a:r>
              <a:rPr lang="uk-UA" b="1" dirty="0" smtClean="0"/>
              <a:t>формувати знання студентів про суть краєзнавства, методи досліджень рідного краю; розкрити особливості розвитку туристичного краєзнавства на етапах його формування</a:t>
            </a:r>
            <a:r>
              <a:rPr lang="ru-RU" b="1" dirty="0" smtClean="0"/>
              <a:t>.</a:t>
            </a:r>
            <a:endParaRPr lang="uk-UA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82422" y="2698115"/>
            <a:ext cx="7795932" cy="3370153"/>
          </a:xfrm>
          <a:prstGeom prst="rect">
            <a:avLst/>
          </a:prstGeom>
          <a:noFill/>
          <a:effectLst>
            <a:softEdge rad="63500"/>
          </a:effectLst>
        </p:spPr>
        <p:txBody>
          <a:bodyPr wrap="square">
            <a:spAutoFit/>
          </a:bodyPr>
          <a:lstStyle/>
          <a:p>
            <a:pPr algn="ctr"/>
            <a:r>
              <a:rPr lang="uk-UA" sz="2000" b="1" dirty="0" smtClean="0"/>
              <a:t>Фахові предметні компетентності</a:t>
            </a:r>
            <a:r>
              <a:rPr lang="uk-UA" sz="2000" dirty="0" smtClean="0"/>
              <a:t>: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uk-UA" b="1" dirty="0" smtClean="0"/>
              <a:t>Вміти використовувати карти, путівники й іншу літературу для вивчення умов і можливостей розвитку географічного краєзнавства і туризму в тім або іншому регіоні; 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uk-UA" b="1" dirty="0" smtClean="0"/>
              <a:t>Давати на основі різних джерел характеристики </a:t>
            </a:r>
            <a:r>
              <a:rPr lang="uk-UA" b="1" dirty="0" err="1" smtClean="0"/>
              <a:t>краєзнавчотуристського</a:t>
            </a:r>
            <a:r>
              <a:rPr lang="uk-UA" b="1" dirty="0" smtClean="0"/>
              <a:t> району, центра, маршруту; 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uk-UA" b="1" dirty="0" smtClean="0"/>
              <a:t>Здатність використовувати краєзнавчі ресурси краю для організації та здійснення туристично-рекреаційної діяльності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2679347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st2.depositphotos.com/1954507/6163/v/950/deposi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272746" y="0"/>
            <a:ext cx="8598507" cy="4801314"/>
          </a:xfrm>
          <a:prstGeom prst="rect">
            <a:avLst/>
          </a:prstGeom>
          <a:noFill/>
          <a:effectLst>
            <a:softEdge rad="63500"/>
          </a:effectLst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uk-UA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Завдання курсу</a:t>
            </a:r>
            <a:r>
              <a:rPr lang="uk-UA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:</a:t>
            </a:r>
            <a:endParaRPr lang="uk-UA" sz="24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uk-UA" sz="2000" b="1" dirty="0" smtClean="0"/>
              <a:t>Теоретичні: вивчення історії, етапів становлення та формування географічного краєзнавства в Україні; дослідження найважливіших закономірностей, чинників, які визначають формування, розвиток і розміщення об’єктів географічного краєзнавства, на ринку туристичних послуг регіону, держави; поглибити, систематизувати теоретичні знання щодо проблем і перспектив розвитку географічного краєзнавства в Україні; Практичні: виробити вміння узагальнювати теоретико-практичні матеріали, аналізувати практичну інформацію, працювати зі спеціальною літературою, довідковими виданнями тощо.</a:t>
            </a:r>
            <a:endParaRPr lang="uk-UA" sz="2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1727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st2.depositphotos.com/1954507/6163/v/950/deposi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7937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611186" y="662362"/>
            <a:ext cx="8029202" cy="4985980"/>
          </a:xfrm>
          <a:prstGeom prst="rect">
            <a:avLst/>
          </a:prstGeom>
          <a:noFill/>
          <a:ln>
            <a:solidFill>
              <a:srgbClr val="BFC9CC"/>
            </a:solidFill>
          </a:ln>
          <a:effectLst>
            <a:softEdge rad="63500"/>
          </a:effectLst>
        </p:spPr>
        <p:txBody>
          <a:bodyPr wrap="square">
            <a:spAutoFit/>
          </a:bodyPr>
          <a:lstStyle/>
          <a:p>
            <a:pPr algn="ctr"/>
            <a:r>
              <a:rPr lang="uk-UA" sz="2400" b="1" dirty="0"/>
              <a:t>Програма навчальної </a:t>
            </a:r>
            <a:r>
              <a:rPr lang="uk-UA" sz="2400" b="1" dirty="0" smtClean="0"/>
              <a:t>дисципліни</a:t>
            </a:r>
          </a:p>
          <a:p>
            <a:pPr algn="ctr"/>
            <a:endParaRPr lang="uk-UA" sz="2400" b="1" dirty="0" smtClean="0"/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uk-UA" sz="2000" b="1" dirty="0" smtClean="0"/>
              <a:t>Об’єкт, предмет, науково методичні основи географічного краєзнавства та методики його викладання</a:t>
            </a:r>
            <a:r>
              <a:rPr lang="uk-UA" sz="2000" b="1" dirty="0" smtClean="0"/>
              <a:t>.</a:t>
            </a:r>
            <a:endParaRPr lang="uk-UA" sz="2000" b="1" dirty="0" smtClean="0"/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uk-UA" sz="2000" b="1" dirty="0" smtClean="0"/>
              <a:t>Історія становлення й розвитку краєзнавства в Україні</a:t>
            </a:r>
            <a:r>
              <a:rPr lang="uk-UA" sz="2000" b="1" dirty="0" smtClean="0"/>
              <a:t>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uk-UA" sz="2000" b="1" dirty="0" smtClean="0"/>
              <a:t>Методи туристично-краєзнавчих досліджень та організація краєзнавчих досліджень на місцевості</a:t>
            </a:r>
            <a:r>
              <a:rPr lang="ru-RU" sz="2000" b="1" dirty="0" smtClean="0"/>
              <a:t>.</a:t>
            </a:r>
            <a:r>
              <a:rPr lang="uk-UA" sz="2000" b="1" dirty="0" smtClean="0"/>
              <a:t> 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uk-UA" sz="2000" b="1" dirty="0" smtClean="0"/>
              <a:t>Туристична картографія як основний методологічний засіб географічного краєзнавства.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uk-UA" sz="2000" b="1" dirty="0" smtClean="0"/>
              <a:t>Фортеці, замки і монастирі як краєзнавчо – туристичні об’єкти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uk-UA" sz="2000" b="1" dirty="0" smtClean="0"/>
              <a:t>Музеї як об’єкти краєзнавчо – туристичної діяльності</a:t>
            </a:r>
            <a:r>
              <a:rPr lang="ru-RU" sz="2000" b="1" dirty="0" smtClean="0"/>
              <a:t>. </a:t>
            </a:r>
          </a:p>
        </p:txBody>
      </p:sp>
      <p:sp>
        <p:nvSpPr>
          <p:cNvPr id="3" name="AutoShape 2" descr="Файл:Асканія-Нова (заповідник), Херсонська обл-ть, ID 65-254-5003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4" descr="Файл:Асканія-Нова (заповідник), Херсонська обл-ть, ID 65-254-5003 ...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6" descr="Файл:Асканія-Нова (заповідник), Херсонська обл-ть, ID 65-254-5003 ..."/>
          <p:cNvSpPr>
            <a:spLocks noChangeAspect="1" noChangeArrowheads="1"/>
          </p:cNvSpPr>
          <p:nvPr/>
        </p:nvSpPr>
        <p:spPr bwMode="auto">
          <a:xfrm>
            <a:off x="460374" y="160337"/>
            <a:ext cx="4165413" cy="41654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4504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t2.depositphotos.com/1954507/6163/v/950/deposi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7937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699247" y="885161"/>
            <a:ext cx="7960659" cy="4661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uk-UA" sz="2000" b="1" dirty="0" smtClean="0"/>
              <a:t>Організація використання печер для цілей краєзнавства.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uk-UA" sz="2000" b="1" dirty="0" smtClean="0"/>
              <a:t>Структура географічного краєзнавства та методики його викладання й організаційні форми.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uk-UA" sz="2000" b="1" dirty="0" smtClean="0"/>
              <a:t>Регіональні особливості геопросторової організації господарського комплексу України. 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uk-UA" sz="2000" b="1" dirty="0" smtClean="0"/>
              <a:t>Регіональні особливості геопросторової організації туристичного комплексу України. 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uk-UA" sz="2000" b="1" dirty="0" smtClean="0"/>
              <a:t>Краєзнавчо-туристичні ресурси України. 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uk-UA" sz="2000" b="1" dirty="0" smtClean="0"/>
              <a:t>Особливості геопрсторової організації краєзнавчо-туристичного комплексу Херсонської області.</a:t>
            </a:r>
            <a:endParaRPr lang="uk-UA" sz="2000" b="1" dirty="0"/>
          </a:p>
        </p:txBody>
      </p:sp>
    </p:spTree>
    <p:extLst>
      <p:ext uri="{BB962C8B-B14F-4D97-AF65-F5344CB8AC3E}">
        <p14:creationId xmlns:p14="http://schemas.microsoft.com/office/powerpoint/2010/main" val="9934009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6815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276308" y="2854750"/>
            <a:ext cx="459138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sz="4400" b="1" dirty="0"/>
              <a:t>Дякуємо за увагу!</a:t>
            </a:r>
            <a:endParaRPr lang="ru-RU" sz="4400" b="1" dirty="0"/>
          </a:p>
        </p:txBody>
      </p:sp>
    </p:spTree>
    <p:extLst>
      <p:ext uri="{BB962C8B-B14F-4D97-AF65-F5344CB8AC3E}">
        <p14:creationId xmlns:p14="http://schemas.microsoft.com/office/powerpoint/2010/main" val="2843113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209</TotalTime>
  <Words>398</Words>
  <Application>Microsoft Office PowerPoint</Application>
  <PresentationFormat>Экран (4:3)</PresentationFormat>
  <Paragraphs>28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Анна Нападовская</dc:creator>
  <cp:lastModifiedBy>Анна Нападовская</cp:lastModifiedBy>
  <cp:revision>21</cp:revision>
  <dcterms:created xsi:type="dcterms:W3CDTF">2020-07-29T16:47:03Z</dcterms:created>
  <dcterms:modified xsi:type="dcterms:W3CDTF">2020-07-29T20:59:31Z</dcterms:modified>
</cp:coreProperties>
</file>